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61" r:id="rId3"/>
    <p:sldId id="267" r:id="rId4"/>
    <p:sldId id="273" r:id="rId5"/>
    <p:sldId id="274" r:id="rId6"/>
    <p:sldId id="268" r:id="rId7"/>
    <p:sldId id="269" r:id="rId8"/>
    <p:sldId id="275" r:id="rId9"/>
    <p:sldId id="271" r:id="rId10"/>
    <p:sldId id="276" r:id="rId11"/>
    <p:sldId id="272" r:id="rId12"/>
    <p:sldId id="266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43" autoAdjust="0"/>
  </p:normalViewPr>
  <p:slideViewPr>
    <p:cSldViewPr>
      <p:cViewPr varScale="1">
        <p:scale>
          <a:sx n="69" d="100"/>
          <a:sy n="69" d="100"/>
        </p:scale>
        <p:origin x="144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9B1A912-254A-4125-B791-357CE9593E11}" type="datetimeFigureOut">
              <a:rPr lang="tr-TR" smtClean="0"/>
              <a:pPr/>
              <a:t>24.09.2020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6D65B7-8B1C-42C8-94F3-7BE06D47E265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kutusu"/>
          <p:cNvSpPr txBox="1"/>
          <p:nvPr/>
        </p:nvSpPr>
        <p:spPr>
          <a:xfrm>
            <a:off x="2555776" y="3429000"/>
            <a:ext cx="6948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</p:txBody>
      </p:sp>
      <p:sp>
        <p:nvSpPr>
          <p:cNvPr id="6" name="5 Metin kutusu"/>
          <p:cNvSpPr txBox="1"/>
          <p:nvPr/>
        </p:nvSpPr>
        <p:spPr>
          <a:xfrm>
            <a:off x="1907704" y="2273611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/>
              <a:t>TÜRKİYE’DE İÇ DENETİM UYGULAMALARININ TARİHSEL GELİŞİMİ</a:t>
            </a:r>
            <a:endParaRPr lang="en-US" sz="3200" dirty="0"/>
          </a:p>
        </p:txBody>
      </p:sp>
      <p:sp>
        <p:nvSpPr>
          <p:cNvPr id="4" name="4 Metin kutusu"/>
          <p:cNvSpPr txBox="1"/>
          <p:nvPr/>
        </p:nvSpPr>
        <p:spPr>
          <a:xfrm>
            <a:off x="5148064" y="5661248"/>
            <a:ext cx="543609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 smtClean="0"/>
              <a:t>BİLDİRİ GRUBU:</a:t>
            </a:r>
          </a:p>
          <a:p>
            <a:r>
              <a:rPr lang="tr-TR" sz="1400" dirty="0" smtClean="0"/>
              <a:t>Dr</a:t>
            </a:r>
            <a:r>
              <a:rPr lang="tr-TR" sz="1400" dirty="0"/>
              <a:t>. Öğretim Üyesi, </a:t>
            </a:r>
            <a:r>
              <a:rPr lang="tr-TR" sz="1400" dirty="0" smtClean="0"/>
              <a:t>Hüseyin </a:t>
            </a:r>
            <a:r>
              <a:rPr lang="tr-TR" sz="1400" dirty="0" smtClean="0"/>
              <a:t>MERT</a:t>
            </a:r>
            <a:endParaRPr lang="en-US" sz="1400" dirty="0"/>
          </a:p>
          <a:p>
            <a:r>
              <a:rPr lang="tr-TR" sz="1400" dirty="0" smtClean="0"/>
              <a:t>Öğretim </a:t>
            </a:r>
            <a:r>
              <a:rPr lang="tr-TR" sz="1400" dirty="0"/>
              <a:t>Görevlisi, </a:t>
            </a:r>
            <a:r>
              <a:rPr lang="tr-TR" sz="1400" dirty="0" smtClean="0"/>
              <a:t>Fatih </a:t>
            </a:r>
            <a:r>
              <a:rPr lang="tr-TR" sz="1400" dirty="0" smtClean="0"/>
              <a:t>KOÇ</a:t>
            </a:r>
            <a:endParaRPr lang="en-US" sz="1400" dirty="0"/>
          </a:p>
          <a:p>
            <a:r>
              <a:rPr lang="tr-TR" sz="1400" dirty="0" smtClean="0"/>
              <a:t>Doktora </a:t>
            </a:r>
            <a:r>
              <a:rPr lang="tr-TR" sz="1400" dirty="0"/>
              <a:t>Öğrencisi, </a:t>
            </a:r>
            <a:r>
              <a:rPr lang="tr-TR" sz="1400" dirty="0" smtClean="0"/>
              <a:t>Alev </a:t>
            </a:r>
            <a:r>
              <a:rPr lang="tr-TR" sz="1400" dirty="0"/>
              <a:t>VARCAN </a:t>
            </a:r>
            <a:r>
              <a:rPr lang="tr-TR" sz="1400" dirty="0" smtClean="0"/>
              <a:t>BAŞKAYA</a:t>
            </a:r>
            <a:endParaRPr lang="en-US" sz="1400" dirty="0"/>
          </a:p>
          <a:p>
            <a:r>
              <a:rPr lang="tr-TR" sz="1400" dirty="0" smtClean="0"/>
              <a:t>YMM</a:t>
            </a:r>
            <a:r>
              <a:rPr lang="tr-TR" sz="1400" dirty="0"/>
              <a:t>, </a:t>
            </a:r>
            <a:r>
              <a:rPr lang="tr-TR" sz="1400" dirty="0" err="1" smtClean="0"/>
              <a:t>Bilalettin</a:t>
            </a:r>
            <a:r>
              <a:rPr lang="tr-TR" sz="1400" dirty="0" smtClean="0"/>
              <a:t> </a:t>
            </a:r>
            <a:r>
              <a:rPr lang="tr-TR" sz="1400" dirty="0" smtClean="0"/>
              <a:t>TOPLUK</a:t>
            </a:r>
            <a:endParaRPr lang="en-US" sz="1400" dirty="0"/>
          </a:p>
          <a:p>
            <a:r>
              <a:rPr lang="en-US" sz="1600" dirty="0" smtClean="0"/>
              <a:t> </a:t>
            </a:r>
            <a:endParaRPr lang="tr-TR" sz="1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8784976" cy="20111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3968" y="4273804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Grup</a:t>
            </a:r>
            <a:r>
              <a:rPr lang="en-US" dirty="0" smtClean="0"/>
              <a:t> Adına </a:t>
            </a:r>
            <a:r>
              <a:rPr lang="en-US" dirty="0" err="1" smtClean="0"/>
              <a:t>Sunum</a:t>
            </a:r>
            <a:r>
              <a:rPr lang="en-US" dirty="0" smtClean="0"/>
              <a:t> </a:t>
            </a:r>
            <a:r>
              <a:rPr lang="en-US" dirty="0" err="1" smtClean="0"/>
              <a:t>Yapan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Alev</a:t>
            </a:r>
            <a:r>
              <a:rPr lang="en-US" dirty="0" smtClean="0"/>
              <a:t> VARCAN BAŞKAYA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İÇ DENETİMDE MODERN YAKLAŞIMLAR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dirty="0"/>
              <a:t>İnsan Kaynağı / Yetenek Yönetimi </a:t>
            </a:r>
            <a:r>
              <a:rPr lang="tr-TR" b="1" dirty="0" smtClean="0"/>
              <a:t>Yatırımı</a:t>
            </a:r>
            <a:r>
              <a:rPr lang="en-US" b="1" dirty="0" smtClean="0"/>
              <a:t>:</a:t>
            </a:r>
          </a:p>
          <a:p>
            <a:endParaRPr lang="en-US" b="1" dirty="0" smtClean="0"/>
          </a:p>
          <a:p>
            <a:r>
              <a:rPr lang="en-US" sz="2800" dirty="0" err="1" smtClean="0"/>
              <a:t>Uzun</a:t>
            </a:r>
            <a:r>
              <a:rPr lang="en-US" sz="2800" dirty="0" smtClean="0"/>
              <a:t> </a:t>
            </a:r>
            <a:r>
              <a:rPr lang="en-US" sz="2800" dirty="0" err="1" smtClean="0"/>
              <a:t>Vadeli</a:t>
            </a:r>
            <a:r>
              <a:rPr lang="en-US" sz="2800" dirty="0" smtClean="0"/>
              <a:t> </a:t>
            </a:r>
            <a:r>
              <a:rPr lang="en-US" sz="2800" dirty="0" err="1" smtClean="0"/>
              <a:t>Yatırım</a:t>
            </a:r>
            <a:endParaRPr lang="en-US" sz="2800" dirty="0" smtClean="0"/>
          </a:p>
          <a:p>
            <a:r>
              <a:rPr lang="en-US" sz="2800" dirty="0" err="1" smtClean="0"/>
              <a:t>Tekdüzelik</a:t>
            </a:r>
            <a:r>
              <a:rPr lang="en-US" sz="2800" dirty="0" smtClean="0"/>
              <a:t> </a:t>
            </a:r>
            <a:r>
              <a:rPr lang="en-US" sz="2800" dirty="0" err="1" smtClean="0"/>
              <a:t>ve</a:t>
            </a:r>
            <a:r>
              <a:rPr lang="en-US" sz="2800" dirty="0" smtClean="0"/>
              <a:t> </a:t>
            </a:r>
            <a:r>
              <a:rPr lang="en-US" sz="2800" dirty="0" err="1" smtClean="0"/>
              <a:t>rutinin</a:t>
            </a:r>
            <a:r>
              <a:rPr lang="en-US" sz="2800" dirty="0" smtClean="0"/>
              <a:t> </a:t>
            </a:r>
            <a:r>
              <a:rPr lang="en-US" sz="2800" dirty="0" err="1" smtClean="0"/>
              <a:t>dışındaki</a:t>
            </a:r>
            <a:r>
              <a:rPr lang="en-US" sz="2800" dirty="0" smtClean="0"/>
              <a:t> </a:t>
            </a:r>
            <a:r>
              <a:rPr lang="en-US" sz="2800" dirty="0" err="1" smtClean="0"/>
              <a:t>hareket</a:t>
            </a:r>
            <a:r>
              <a:rPr lang="en-US" sz="2800" dirty="0" smtClean="0"/>
              <a:t> </a:t>
            </a:r>
            <a:r>
              <a:rPr lang="en-US" sz="2800" dirty="0" err="1" smtClean="0"/>
              <a:t>alanı</a:t>
            </a:r>
            <a:endParaRPr lang="en-US" sz="2800" dirty="0" smtClean="0"/>
          </a:p>
          <a:p>
            <a:r>
              <a:rPr lang="en-US" sz="2800" dirty="0" err="1" smtClean="0"/>
              <a:t>Vizyoner</a:t>
            </a:r>
            <a:r>
              <a:rPr lang="en-US" sz="2800" dirty="0" smtClean="0"/>
              <a:t> </a:t>
            </a:r>
            <a:r>
              <a:rPr lang="en-US" sz="2800" dirty="0" err="1" smtClean="0"/>
              <a:t>anlayışlı</a:t>
            </a:r>
            <a:r>
              <a:rPr lang="en-US" sz="2800" dirty="0" smtClean="0"/>
              <a:t> </a:t>
            </a:r>
            <a:r>
              <a:rPr lang="en-US" sz="2800" dirty="0" err="1" smtClean="0"/>
              <a:t>takımlar</a:t>
            </a:r>
            <a:endParaRPr lang="en-US" sz="2800" dirty="0" smtClean="0"/>
          </a:p>
          <a:p>
            <a:r>
              <a:rPr lang="en-US" sz="2800" dirty="0" err="1" smtClean="0"/>
              <a:t>Teknolojiyi</a:t>
            </a:r>
            <a:r>
              <a:rPr lang="en-US" sz="2800" dirty="0" smtClean="0"/>
              <a:t> </a:t>
            </a:r>
            <a:r>
              <a:rPr lang="en-US" sz="2800" dirty="0" err="1" smtClean="0"/>
              <a:t>kullanabilen</a:t>
            </a:r>
            <a:r>
              <a:rPr lang="en-US" sz="2800" dirty="0" smtClean="0"/>
              <a:t>/</a:t>
            </a:r>
            <a:r>
              <a:rPr lang="en-US" sz="2800" dirty="0" err="1" smtClean="0"/>
              <a:t>kullandırabilen</a:t>
            </a:r>
            <a:r>
              <a:rPr lang="en-US" sz="2800" dirty="0" smtClean="0"/>
              <a:t> </a:t>
            </a:r>
            <a:r>
              <a:rPr lang="en-US" sz="2800" dirty="0" err="1" smtClean="0"/>
              <a:t>anlayış</a:t>
            </a:r>
            <a:endParaRPr lang="en-US" sz="28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1785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İÇ DENETİMDE MODERN YAKLAŞIMLAR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dirty="0"/>
              <a:t>İnsan Kaynağı / Yetenek Yönetimi </a:t>
            </a:r>
            <a:r>
              <a:rPr lang="tr-TR" b="1" dirty="0" smtClean="0"/>
              <a:t>Yatırımı</a:t>
            </a:r>
            <a:r>
              <a:rPr lang="en-US" b="1" dirty="0" smtClean="0"/>
              <a:t>:</a:t>
            </a:r>
          </a:p>
          <a:p>
            <a:endParaRPr lang="en-US" b="1" dirty="0" smtClean="0"/>
          </a:p>
          <a:p>
            <a:r>
              <a:rPr lang="en-US" sz="2800" dirty="0" smtClean="0"/>
              <a:t>K</a:t>
            </a:r>
            <a:r>
              <a:rPr lang="tr-TR" sz="2800" dirty="0" err="1" smtClean="0"/>
              <a:t>adrolamaya</a:t>
            </a:r>
            <a:r>
              <a:rPr lang="tr-TR" sz="2800" dirty="0" smtClean="0"/>
              <a:t> </a:t>
            </a:r>
            <a:r>
              <a:rPr lang="tr-TR" sz="2800" dirty="0"/>
              <a:t>ilişkin dinamik tabanlı </a:t>
            </a:r>
            <a:r>
              <a:rPr lang="en-US" sz="2800" dirty="0" smtClean="0"/>
              <a:t> </a:t>
            </a:r>
            <a:r>
              <a:rPr lang="en-US" sz="2800" dirty="0" err="1" smtClean="0"/>
              <a:t>işe</a:t>
            </a:r>
            <a:r>
              <a:rPr lang="en-US" sz="2800" dirty="0" smtClean="0"/>
              <a:t> </a:t>
            </a:r>
            <a:r>
              <a:rPr lang="en-US" sz="2800" dirty="0" err="1" smtClean="0"/>
              <a:t>alım</a:t>
            </a:r>
            <a:endParaRPr lang="en-US" sz="2800" dirty="0" smtClean="0"/>
          </a:p>
          <a:p>
            <a:r>
              <a:rPr lang="en-US" sz="2800" dirty="0" err="1" smtClean="0"/>
              <a:t>Dönüşümlü</a:t>
            </a:r>
            <a:r>
              <a:rPr lang="en-US" sz="2800" dirty="0" smtClean="0"/>
              <a:t> </a:t>
            </a:r>
            <a:r>
              <a:rPr lang="en-US" sz="2800" dirty="0" err="1" smtClean="0"/>
              <a:t>iş</a:t>
            </a:r>
            <a:r>
              <a:rPr lang="en-US" sz="2800" dirty="0" smtClean="0"/>
              <a:t> </a:t>
            </a:r>
            <a:r>
              <a:rPr lang="en-US" sz="2800" dirty="0" err="1" smtClean="0"/>
              <a:t>öğrenme</a:t>
            </a:r>
            <a:r>
              <a:rPr lang="en-US" sz="2800" dirty="0" smtClean="0"/>
              <a:t> / </a:t>
            </a:r>
            <a:r>
              <a:rPr lang="en-US" sz="2800" dirty="0" err="1" smtClean="0"/>
              <a:t>eğitim</a:t>
            </a:r>
            <a:r>
              <a:rPr lang="en-US" sz="2800" dirty="0" smtClean="0"/>
              <a:t> </a:t>
            </a:r>
            <a:r>
              <a:rPr lang="en-US" sz="2800" dirty="0" err="1" smtClean="0"/>
              <a:t>süreçleri</a:t>
            </a:r>
            <a:endParaRPr lang="en-US" sz="2800" dirty="0" smtClean="0"/>
          </a:p>
          <a:p>
            <a:r>
              <a:rPr lang="en-US" sz="2800" dirty="0" err="1" smtClean="0"/>
              <a:t>Yetenek</a:t>
            </a:r>
            <a:r>
              <a:rPr lang="en-US" sz="2800" dirty="0" smtClean="0"/>
              <a:t> </a:t>
            </a:r>
            <a:r>
              <a:rPr lang="en-US" sz="2800" dirty="0" err="1" smtClean="0"/>
              <a:t>havuzları</a:t>
            </a:r>
            <a:endParaRPr lang="en-US" sz="2800" dirty="0" smtClean="0"/>
          </a:p>
          <a:p>
            <a:r>
              <a:rPr lang="en-US" sz="2800" dirty="0" err="1" smtClean="0"/>
              <a:t>Tüm</a:t>
            </a:r>
            <a:r>
              <a:rPr lang="en-US" sz="2800" dirty="0" smtClean="0"/>
              <a:t> </a:t>
            </a:r>
            <a:r>
              <a:rPr lang="en-US" sz="2800" dirty="0" err="1" smtClean="0"/>
              <a:t>sürecin</a:t>
            </a:r>
            <a:r>
              <a:rPr lang="en-US" sz="2800" dirty="0" smtClean="0"/>
              <a:t> </a:t>
            </a:r>
            <a:r>
              <a:rPr lang="en-US" sz="2800" dirty="0" err="1" smtClean="0"/>
              <a:t>idaresini</a:t>
            </a:r>
            <a:r>
              <a:rPr lang="en-US" sz="2800" dirty="0" smtClean="0"/>
              <a:t> </a:t>
            </a:r>
            <a:r>
              <a:rPr lang="en-US" sz="2800" dirty="0" err="1" smtClean="0"/>
              <a:t>sağlayan</a:t>
            </a:r>
            <a:r>
              <a:rPr lang="en-US" sz="2800" dirty="0" smtClean="0"/>
              <a:t> </a:t>
            </a:r>
            <a:r>
              <a:rPr lang="en-US" sz="2800" dirty="0" err="1" smtClean="0"/>
              <a:t>dinamik</a:t>
            </a:r>
            <a:r>
              <a:rPr lang="en-US" sz="2800" dirty="0" smtClean="0"/>
              <a:t> İK </a:t>
            </a:r>
            <a:r>
              <a:rPr lang="en-US" sz="2800" dirty="0" err="1" smtClean="0"/>
              <a:t>süreçleri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5659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68960"/>
            <a:ext cx="7467600" cy="8640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 smtClean="0"/>
              <a:t>TEŞEKKÜRLER…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7240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cs typeface="Arial" panose="020B0604020202020204" pitchFamily="34" charset="0"/>
              </a:rPr>
              <a:t>G</a:t>
            </a:r>
            <a:r>
              <a:rPr lang="en-US" b="1" dirty="0" smtClean="0">
                <a:cs typeface="Arial" panose="020B0604020202020204" pitchFamily="34" charset="0"/>
              </a:rPr>
              <a:t>İRİŞ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3200" dirty="0"/>
              <a:t>Dijitalleşmenin </a:t>
            </a:r>
            <a:r>
              <a:rPr lang="tr-TR" sz="3200" dirty="0" smtClean="0"/>
              <a:t>artışı</a:t>
            </a:r>
            <a:endParaRPr lang="en-US" sz="3200" dirty="0" smtClean="0"/>
          </a:p>
          <a:p>
            <a:r>
              <a:rPr lang="en-US" sz="3200" dirty="0" err="1" smtClean="0"/>
              <a:t>Artan</a:t>
            </a:r>
            <a:r>
              <a:rPr lang="en-US" sz="3200" dirty="0" smtClean="0"/>
              <a:t> </a:t>
            </a:r>
            <a:r>
              <a:rPr lang="en-US" sz="3200" dirty="0" err="1" smtClean="0"/>
              <a:t>Veri</a:t>
            </a:r>
            <a:r>
              <a:rPr lang="en-US" sz="3200" dirty="0" smtClean="0"/>
              <a:t> </a:t>
            </a:r>
            <a:r>
              <a:rPr lang="en-US" sz="3200" dirty="0" err="1" smtClean="0"/>
              <a:t>Miktarı</a:t>
            </a:r>
            <a:endParaRPr lang="en-US" sz="3200" dirty="0" smtClean="0"/>
          </a:p>
          <a:p>
            <a:pPr lvl="1"/>
            <a:r>
              <a:rPr lang="en-US" sz="3200" dirty="0" err="1" smtClean="0"/>
              <a:t>Operasyonel</a:t>
            </a:r>
            <a:r>
              <a:rPr lang="en-US" sz="3200" dirty="0" smtClean="0"/>
              <a:t> </a:t>
            </a:r>
            <a:r>
              <a:rPr lang="en-US" sz="3200" dirty="0" err="1" smtClean="0"/>
              <a:t>Güvenlik</a:t>
            </a:r>
            <a:endParaRPr lang="en-US" sz="3200" dirty="0" smtClean="0"/>
          </a:p>
          <a:p>
            <a:pPr lvl="1"/>
            <a:r>
              <a:rPr lang="en-US" sz="3200" dirty="0" err="1" smtClean="0"/>
              <a:t>Şirket</a:t>
            </a:r>
            <a:r>
              <a:rPr lang="en-US" sz="3200" dirty="0" smtClean="0"/>
              <a:t> </a:t>
            </a:r>
            <a:r>
              <a:rPr lang="en-US" sz="3200" dirty="0" err="1" smtClean="0"/>
              <a:t>Kaynaklarının</a:t>
            </a:r>
            <a:r>
              <a:rPr lang="en-US" sz="3200" dirty="0" smtClean="0"/>
              <a:t> </a:t>
            </a:r>
            <a:r>
              <a:rPr lang="en-US" sz="3200" dirty="0" err="1" smtClean="0"/>
              <a:t>Korunabilmesi</a:t>
            </a:r>
            <a:endParaRPr lang="en-US" sz="3200" dirty="0" smtClean="0"/>
          </a:p>
          <a:p>
            <a:pPr lvl="1"/>
            <a:r>
              <a:rPr lang="en-US" sz="3200" dirty="0" smtClean="0"/>
              <a:t>IIA (</a:t>
            </a:r>
            <a:r>
              <a:rPr lang="en-US" sz="3200" dirty="0" err="1" smtClean="0"/>
              <a:t>İç</a:t>
            </a:r>
            <a:r>
              <a:rPr lang="en-US" sz="3200" dirty="0" smtClean="0"/>
              <a:t> </a:t>
            </a:r>
            <a:r>
              <a:rPr lang="en-US" sz="3200" dirty="0" err="1" smtClean="0"/>
              <a:t>Denetim</a:t>
            </a:r>
            <a:r>
              <a:rPr lang="en-US" sz="3200" dirty="0" smtClean="0"/>
              <a:t> </a:t>
            </a:r>
            <a:r>
              <a:rPr lang="en-US" sz="3200" dirty="0" err="1" smtClean="0"/>
              <a:t>Enstititüsü</a:t>
            </a:r>
            <a:r>
              <a:rPr lang="en-US" sz="3200" dirty="0" smtClean="0"/>
              <a:t>)’ın </a:t>
            </a:r>
            <a:r>
              <a:rPr lang="en-US" sz="3200" dirty="0" err="1" smtClean="0"/>
              <a:t>İç</a:t>
            </a:r>
            <a:r>
              <a:rPr lang="en-US" sz="3200" dirty="0" smtClean="0"/>
              <a:t> </a:t>
            </a:r>
            <a:r>
              <a:rPr lang="en-US" sz="3200" dirty="0" err="1" smtClean="0"/>
              <a:t>Denetim</a:t>
            </a:r>
            <a:r>
              <a:rPr lang="en-US" sz="3200" dirty="0" smtClean="0"/>
              <a:t> </a:t>
            </a:r>
            <a:r>
              <a:rPr lang="en-US" sz="3200" dirty="0" err="1" smtClean="0"/>
              <a:t>tanımı</a:t>
            </a:r>
            <a:endParaRPr lang="en-US" sz="3200" dirty="0" smtClean="0"/>
          </a:p>
          <a:p>
            <a:r>
              <a:rPr lang="en-US" sz="3200" dirty="0" err="1" smtClean="0"/>
              <a:t>Çalışmamızdaki</a:t>
            </a:r>
            <a:r>
              <a:rPr lang="en-US" sz="3200" dirty="0" smtClean="0"/>
              <a:t> </a:t>
            </a:r>
            <a:r>
              <a:rPr lang="en-US" sz="3200" dirty="0" err="1" smtClean="0"/>
              <a:t>amaç</a:t>
            </a:r>
            <a:endParaRPr lang="en-US" sz="32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5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cs typeface="Arial" panose="020B0604020202020204" pitchFamily="34" charset="0"/>
              </a:rPr>
              <a:t>TARİHSEL SÜREÇ</a:t>
            </a:r>
            <a:endParaRPr lang="en-US" b="1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err="1" smtClean="0"/>
              <a:t>Osmanli</a:t>
            </a:r>
            <a:r>
              <a:rPr lang="en-US" sz="3200" dirty="0" smtClean="0"/>
              <a:t> </a:t>
            </a:r>
            <a:r>
              <a:rPr lang="en-US" sz="3200" dirty="0" err="1" smtClean="0"/>
              <a:t>Dönemi</a:t>
            </a:r>
            <a:r>
              <a:rPr lang="en-US" sz="3200" dirty="0" smtClean="0"/>
              <a:t> </a:t>
            </a:r>
            <a:r>
              <a:rPr lang="en-US" sz="3200" dirty="0" err="1" smtClean="0"/>
              <a:t>İç</a:t>
            </a:r>
            <a:r>
              <a:rPr lang="en-US" sz="3200" dirty="0" smtClean="0"/>
              <a:t> </a:t>
            </a:r>
            <a:r>
              <a:rPr lang="en-US" sz="3200" dirty="0" err="1" smtClean="0"/>
              <a:t>Denetim</a:t>
            </a:r>
            <a:r>
              <a:rPr lang="en-US" sz="3200" dirty="0" smtClean="0"/>
              <a:t> </a:t>
            </a:r>
          </a:p>
          <a:p>
            <a:pPr lvl="1"/>
            <a:r>
              <a:rPr lang="en-US" sz="3200" dirty="0" err="1" smtClean="0"/>
              <a:t>Düyun</a:t>
            </a:r>
            <a:r>
              <a:rPr lang="en-US" sz="3200" dirty="0" smtClean="0"/>
              <a:t>-u </a:t>
            </a:r>
            <a:r>
              <a:rPr lang="en-US" sz="3200" dirty="0" err="1" smtClean="0"/>
              <a:t>Umumiye</a:t>
            </a:r>
            <a:endParaRPr lang="en-US" sz="3200" dirty="0" smtClean="0"/>
          </a:p>
          <a:p>
            <a:pPr lvl="1"/>
            <a:endParaRPr lang="en-US" sz="3200" dirty="0" smtClean="0"/>
          </a:p>
          <a:p>
            <a:r>
              <a:rPr lang="en-US" sz="3200" dirty="0" err="1" smtClean="0"/>
              <a:t>Cumhuriyet</a:t>
            </a:r>
            <a:r>
              <a:rPr lang="en-US" sz="3200" dirty="0" smtClean="0"/>
              <a:t> </a:t>
            </a:r>
            <a:r>
              <a:rPr lang="en-US" sz="3200" dirty="0" err="1" smtClean="0"/>
              <a:t>Dönemi’nde</a:t>
            </a:r>
            <a:r>
              <a:rPr lang="en-US" sz="3200" dirty="0" smtClean="0"/>
              <a:t> ilk </a:t>
            </a:r>
            <a:r>
              <a:rPr lang="en-US" sz="3200" dirty="0" err="1" smtClean="0"/>
              <a:t>defa</a:t>
            </a:r>
            <a:r>
              <a:rPr lang="en-US" sz="3200" dirty="0" smtClean="0"/>
              <a:t> “</a:t>
            </a:r>
            <a:r>
              <a:rPr lang="en-US" sz="3200" dirty="0" err="1" smtClean="0"/>
              <a:t>iç</a:t>
            </a:r>
            <a:r>
              <a:rPr lang="en-US" sz="3200" dirty="0" smtClean="0"/>
              <a:t> </a:t>
            </a:r>
            <a:r>
              <a:rPr lang="en-US" sz="3200" dirty="0" err="1" smtClean="0"/>
              <a:t>denetim</a:t>
            </a:r>
            <a:r>
              <a:rPr lang="en-US" sz="3200" dirty="0" smtClean="0"/>
              <a:t>” </a:t>
            </a:r>
            <a:r>
              <a:rPr lang="en-US" sz="3200" dirty="0" err="1" smtClean="0"/>
              <a:t>kavramı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err="1" smtClean="0"/>
              <a:t>Murakıplık</a:t>
            </a:r>
            <a:r>
              <a:rPr lang="en-US" sz="3200" dirty="0" smtClean="0"/>
              <a:t> </a:t>
            </a:r>
            <a:r>
              <a:rPr lang="en-US" sz="3200" dirty="0" err="1" smtClean="0"/>
              <a:t>Kavramı</a:t>
            </a:r>
            <a:r>
              <a:rPr lang="en-US" sz="3200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cs typeface="Arial" panose="020B0604020202020204" pitchFamily="34" charset="0"/>
              </a:rPr>
              <a:t>TARİHSEL SÜREÇ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tr-TR" dirty="0"/>
              <a:t>Murakıplık kavramı, 29 Mayıs 1926 tarihli Ticaret Kanunu ile anonim şirketlere ait düzenlemeler kapsamında, iç denetim ve iç denetçilere ilişkin düzenlemeler yapılmıştır. 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tr-TR" dirty="0"/>
              <a:t>İç denetçiler, 1957 yılında yürürlüğe giren Ticaret Kanunu, iç denetimin iç denetçiler tarafından yapılmasını belirtmiş olmasına rağmen, iç denetçi seçimi için uygun tanımlamalar yapılmadığı için, uygulama etkin olmamıştır.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608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cs typeface="Arial" panose="020B0604020202020204" pitchFamily="34" charset="0"/>
              </a:rPr>
              <a:t>TARİHSEL SÜREÇ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3167" y="1433306"/>
            <a:ext cx="7467600" cy="3909048"/>
          </a:xfrm>
        </p:spPr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tr-TR" dirty="0" smtClean="0"/>
              <a:t>İç </a:t>
            </a:r>
            <a:r>
              <a:rPr lang="tr-TR" dirty="0"/>
              <a:t>Denetim Enstitüsünün kurulması (1995</a:t>
            </a:r>
            <a:r>
              <a:rPr lang="tr-TR" dirty="0" smtClean="0"/>
              <a:t>).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tr-TR" dirty="0"/>
              <a:t>Bakanlar Kurulu kararı ile Türkiye İç Denetim Enstitüsü olarak </a:t>
            </a:r>
            <a:r>
              <a:rPr lang="tr-TR" dirty="0" err="1"/>
              <a:t>ünvanı</a:t>
            </a:r>
            <a:r>
              <a:rPr lang="tr-TR" dirty="0"/>
              <a:t> değiştirildi (1998</a:t>
            </a:r>
            <a:r>
              <a:rPr lang="tr-TR" dirty="0" smtClean="0"/>
              <a:t>).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tr-TR" dirty="0"/>
              <a:t>2000 yılından itibaren Sertifikalı İç Denetçi (</a:t>
            </a:r>
            <a:r>
              <a:rPr lang="tr-TR" dirty="0" err="1"/>
              <a:t>Certified</a:t>
            </a:r>
            <a:r>
              <a:rPr lang="tr-TR" dirty="0"/>
              <a:t> </a:t>
            </a:r>
            <a:r>
              <a:rPr lang="tr-TR" dirty="0" err="1"/>
              <a:t>Internal</a:t>
            </a:r>
            <a:r>
              <a:rPr lang="tr-TR" dirty="0"/>
              <a:t> </a:t>
            </a:r>
            <a:r>
              <a:rPr lang="tr-TR" dirty="0" err="1"/>
              <a:t>Auditor</a:t>
            </a:r>
            <a:r>
              <a:rPr lang="tr-TR" dirty="0"/>
              <a:t>) sınavları Türkiye’de yapılmaya başlanmıştır.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38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IAA SERTİFİKASYONLARI VE MEVCUT SERTİFİKALARA SAHİP KİŞİ SAYILARI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63272" cy="5257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CIA </a:t>
            </a:r>
            <a:r>
              <a:rPr lang="en-US" dirty="0" smtClean="0"/>
              <a:t>(</a:t>
            </a:r>
            <a:r>
              <a:rPr lang="en-US" dirty="0" err="1" smtClean="0"/>
              <a:t>Sertifikalı</a:t>
            </a:r>
            <a:r>
              <a:rPr lang="en-US" dirty="0" smtClean="0"/>
              <a:t> </a:t>
            </a:r>
            <a:r>
              <a:rPr lang="en-US" dirty="0" err="1" smtClean="0"/>
              <a:t>İç</a:t>
            </a:r>
            <a:r>
              <a:rPr lang="en-US" dirty="0" smtClean="0"/>
              <a:t> </a:t>
            </a:r>
            <a:r>
              <a:rPr lang="en-US" dirty="0" err="1" smtClean="0"/>
              <a:t>Denetçi</a:t>
            </a:r>
            <a:r>
              <a:rPr lang="en-US" dirty="0" smtClean="0"/>
              <a:t>) : 1083</a:t>
            </a:r>
          </a:p>
          <a:p>
            <a:endParaRPr lang="en-US" dirty="0" smtClean="0"/>
          </a:p>
          <a:p>
            <a:r>
              <a:rPr lang="en-US" dirty="0" smtClean="0"/>
              <a:t>CCSA (</a:t>
            </a:r>
            <a:r>
              <a:rPr lang="tr-TR" dirty="0"/>
              <a:t>Kontrol Öz Değerlendirmesi Uzmanlığı Sertifikalı </a:t>
            </a:r>
            <a:r>
              <a:rPr lang="tr-TR" dirty="0" smtClean="0"/>
              <a:t>Denetçi</a:t>
            </a:r>
            <a:r>
              <a:rPr lang="en-US" dirty="0" smtClean="0"/>
              <a:t>: 244 </a:t>
            </a:r>
          </a:p>
          <a:p>
            <a:endParaRPr lang="en-US" dirty="0"/>
          </a:p>
          <a:p>
            <a:r>
              <a:rPr lang="en-US" dirty="0" smtClean="0"/>
              <a:t>CFSA (</a:t>
            </a:r>
            <a:r>
              <a:rPr lang="tr-TR" dirty="0"/>
              <a:t>Sertifikalı Finansal Hizmetler </a:t>
            </a:r>
            <a:r>
              <a:rPr lang="tr-TR" dirty="0" smtClean="0"/>
              <a:t>Denetçisi</a:t>
            </a:r>
            <a:r>
              <a:rPr lang="en-US" dirty="0" smtClean="0"/>
              <a:t>):338</a:t>
            </a:r>
          </a:p>
          <a:p>
            <a:endParaRPr lang="en-US" dirty="0"/>
          </a:p>
          <a:p>
            <a:r>
              <a:rPr lang="tr-TR" dirty="0"/>
              <a:t>CGAP (Sertifikalı Kamu Denetçisi ) </a:t>
            </a:r>
            <a:r>
              <a:rPr lang="en-US" dirty="0" smtClean="0"/>
              <a:t>:460</a:t>
            </a:r>
          </a:p>
          <a:p>
            <a:pPr lvl="1"/>
            <a:endParaRPr lang="en-US" dirty="0"/>
          </a:p>
          <a:p>
            <a:pPr marL="365760" lvl="1" indent="0" algn="just">
              <a:buNone/>
            </a:pPr>
            <a:r>
              <a:rPr lang="en-US" sz="1600" dirty="0" smtClean="0"/>
              <a:t>            </a:t>
            </a:r>
          </a:p>
          <a:p>
            <a:pPr marL="365760" lvl="1" indent="0" algn="just">
              <a:buNone/>
            </a:pPr>
            <a:r>
              <a:rPr lang="en-US" sz="1600" dirty="0"/>
              <a:t> </a:t>
            </a:r>
            <a:r>
              <a:rPr lang="en-US" sz="1600" dirty="0" smtClean="0"/>
              <a:t> </a:t>
            </a:r>
          </a:p>
          <a:p>
            <a:pPr marL="365760" lvl="1" indent="0" algn="just">
              <a:buNone/>
            </a:pPr>
            <a:r>
              <a:rPr lang="en-US" sz="1600" dirty="0"/>
              <a:t>	</a:t>
            </a:r>
            <a:r>
              <a:rPr lang="en-US" sz="1600" dirty="0" smtClean="0"/>
              <a:t>	</a:t>
            </a:r>
          </a:p>
          <a:p>
            <a:pPr marL="365760" lvl="1" indent="0" algn="just">
              <a:buNone/>
            </a:pPr>
            <a:r>
              <a:rPr lang="en-US" sz="1600" dirty="0"/>
              <a:t>	</a:t>
            </a:r>
            <a:r>
              <a:rPr lang="en-US" sz="1600" dirty="0" smtClean="0"/>
              <a:t>	</a:t>
            </a:r>
            <a:r>
              <a:rPr lang="en-US" sz="1600" dirty="0" err="1" smtClean="0"/>
              <a:t>Kaynak</a:t>
            </a:r>
            <a:r>
              <a:rPr lang="en-US" sz="1600" dirty="0" smtClean="0"/>
              <a:t>: </a:t>
            </a:r>
            <a:r>
              <a:rPr lang="tr-TR" sz="1600" dirty="0"/>
              <a:t>Türkiye İç Denetim Enstitüsü 2019 yılı Faaliyet Raporu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1923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KURUMSALLAŞAN İÇ DENETİM</a:t>
            </a:r>
            <a:br>
              <a:rPr lang="en-US" b="1" dirty="0" smtClean="0"/>
            </a:br>
            <a:r>
              <a:rPr lang="en-US" b="1" dirty="0" smtClean="0"/>
              <a:t>(1990 VE SONRASI)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3200" dirty="0" smtClean="0"/>
          </a:p>
          <a:p>
            <a:r>
              <a:rPr lang="en-US" sz="3200" dirty="0" smtClean="0"/>
              <a:t>IMF </a:t>
            </a:r>
            <a:r>
              <a:rPr lang="en-US" sz="3200" dirty="0" err="1" smtClean="0"/>
              <a:t>etkisi</a:t>
            </a:r>
            <a:r>
              <a:rPr lang="en-US" sz="3200" dirty="0" smtClean="0"/>
              <a:t> </a:t>
            </a:r>
            <a:r>
              <a:rPr lang="en-US" sz="3200" dirty="0" err="1" smtClean="0"/>
              <a:t>ve</a:t>
            </a:r>
            <a:r>
              <a:rPr lang="en-US" sz="3200" dirty="0" smtClean="0"/>
              <a:t> </a:t>
            </a:r>
            <a:r>
              <a:rPr lang="en-US" sz="3200" dirty="0" err="1" smtClean="0"/>
              <a:t>BDDK’nın</a:t>
            </a:r>
            <a:r>
              <a:rPr lang="en-US" sz="3200" dirty="0" smtClean="0"/>
              <a:t> </a:t>
            </a:r>
            <a:r>
              <a:rPr lang="en-US" sz="3200" dirty="0" err="1" smtClean="0"/>
              <a:t>kuruluşu</a:t>
            </a:r>
            <a:endParaRPr lang="en-US" sz="3200" dirty="0" smtClean="0"/>
          </a:p>
          <a:p>
            <a:r>
              <a:rPr lang="en-US" sz="3200" dirty="0" smtClean="0"/>
              <a:t>IIA </a:t>
            </a:r>
            <a:r>
              <a:rPr lang="en-US" sz="3200" dirty="0" err="1" smtClean="0"/>
              <a:t>standartları</a:t>
            </a:r>
            <a:endParaRPr lang="en-US" sz="3200" dirty="0" smtClean="0"/>
          </a:p>
          <a:p>
            <a:r>
              <a:rPr lang="en-US" sz="3200" dirty="0" err="1" smtClean="0"/>
              <a:t>Sarbannes</a:t>
            </a:r>
            <a:r>
              <a:rPr lang="en-US" sz="3200" dirty="0" smtClean="0"/>
              <a:t> Oxley </a:t>
            </a:r>
            <a:r>
              <a:rPr lang="en-US" sz="3200" dirty="0" err="1" smtClean="0"/>
              <a:t>Yasası</a:t>
            </a:r>
            <a:endParaRPr lang="en-US" sz="3200" dirty="0" smtClean="0"/>
          </a:p>
          <a:p>
            <a:r>
              <a:rPr lang="en-US" sz="3200" dirty="0" smtClean="0"/>
              <a:t>BASEL II </a:t>
            </a:r>
            <a:r>
              <a:rPr lang="en-US" sz="3200" dirty="0" err="1" smtClean="0"/>
              <a:t>standartları</a:t>
            </a:r>
            <a:endParaRPr lang="en-US" sz="3200" dirty="0" smtClean="0"/>
          </a:p>
          <a:p>
            <a:r>
              <a:rPr lang="en-US" sz="3200" dirty="0" err="1" smtClean="0"/>
              <a:t>Türk</a:t>
            </a:r>
            <a:r>
              <a:rPr lang="en-US" sz="3200" dirty="0" smtClean="0"/>
              <a:t> </a:t>
            </a:r>
            <a:r>
              <a:rPr lang="en-US" sz="3200" dirty="0" err="1" smtClean="0"/>
              <a:t>Ticaret</a:t>
            </a:r>
            <a:r>
              <a:rPr lang="en-US" sz="3200" dirty="0" smtClean="0"/>
              <a:t> </a:t>
            </a:r>
            <a:r>
              <a:rPr lang="en-US" sz="3200" dirty="0" err="1" smtClean="0"/>
              <a:t>Kanunu</a:t>
            </a:r>
            <a:endParaRPr lang="en-US" sz="32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9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İÇ DENETİMDE MODERN YAKLAŞIMLAR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dirty="0"/>
              <a:t>Teknolojinin İç Denetimdeki Yeri</a:t>
            </a:r>
            <a:r>
              <a:rPr lang="tr-TR" dirty="0"/>
              <a:t>: 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sz="2800" dirty="0"/>
              <a:t>E</a:t>
            </a:r>
            <a:r>
              <a:rPr lang="tr-TR" sz="2800" dirty="0" err="1" smtClean="0"/>
              <a:t>snek</a:t>
            </a:r>
            <a:r>
              <a:rPr lang="tr-TR" sz="2800" dirty="0" smtClean="0"/>
              <a:t> </a:t>
            </a:r>
            <a:r>
              <a:rPr lang="tr-TR" sz="2800" dirty="0"/>
              <a:t>süreç yaratımı, </a:t>
            </a:r>
            <a:endParaRPr lang="en-US" sz="2800" dirty="0" smtClean="0"/>
          </a:p>
          <a:p>
            <a:pPr lvl="1"/>
            <a:r>
              <a:rPr lang="en-US" sz="2800" dirty="0"/>
              <a:t>T</a:t>
            </a:r>
            <a:r>
              <a:rPr lang="tr-TR" sz="2800" dirty="0" err="1" smtClean="0"/>
              <a:t>ekrarlayan</a:t>
            </a:r>
            <a:r>
              <a:rPr lang="tr-TR" sz="2800" dirty="0" smtClean="0"/>
              <a:t> </a:t>
            </a:r>
            <a:r>
              <a:rPr lang="tr-TR" sz="2800" dirty="0"/>
              <a:t>ve zaman alan </a:t>
            </a:r>
            <a:r>
              <a:rPr lang="tr-TR" sz="2800" dirty="0" smtClean="0"/>
              <a:t>işlemler</a:t>
            </a:r>
            <a:r>
              <a:rPr lang="en-US" sz="2800" dirty="0" smtClean="0"/>
              <a:t>de</a:t>
            </a:r>
            <a:r>
              <a:rPr lang="tr-TR" sz="2800" dirty="0" smtClean="0"/>
              <a:t> standart</a:t>
            </a:r>
            <a:endParaRPr lang="en-US" sz="2800" dirty="0" smtClean="0"/>
          </a:p>
          <a:p>
            <a:pPr lvl="1"/>
            <a:r>
              <a:rPr lang="en-US" sz="2800" dirty="0" err="1" smtClean="0"/>
              <a:t>Analitik</a:t>
            </a:r>
            <a:r>
              <a:rPr lang="en-US" sz="2800" dirty="0" smtClean="0"/>
              <a:t> </a:t>
            </a:r>
            <a:r>
              <a:rPr lang="en-US" sz="2800" dirty="0" err="1" smtClean="0"/>
              <a:t>İnceleme</a:t>
            </a:r>
            <a:endParaRPr lang="en-US" sz="2800" dirty="0" smtClean="0"/>
          </a:p>
          <a:p>
            <a:pPr lvl="1"/>
            <a:r>
              <a:rPr lang="en-US" sz="2800" dirty="0" err="1" smtClean="0"/>
              <a:t>Dijitalleşme</a:t>
            </a:r>
            <a:endParaRPr lang="en-US" sz="2800" dirty="0" smtClean="0"/>
          </a:p>
          <a:p>
            <a:pPr lvl="1"/>
            <a:r>
              <a:rPr lang="en-US" sz="2800" dirty="0" err="1" smtClean="0"/>
              <a:t>Yapay</a:t>
            </a:r>
            <a:r>
              <a:rPr lang="en-US" sz="2800" dirty="0" smtClean="0"/>
              <a:t> </a:t>
            </a:r>
            <a:r>
              <a:rPr lang="en-US" sz="2800" dirty="0" err="1" smtClean="0"/>
              <a:t>Zeka</a:t>
            </a:r>
            <a:endParaRPr lang="en-US" sz="28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8530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İÇ DENETİMDE MODERN YAKLAŞIMLAR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dirty="0"/>
              <a:t>Teknolojinin İç Denetimdeki Yeri</a:t>
            </a:r>
            <a:r>
              <a:rPr lang="tr-TR" dirty="0"/>
              <a:t>: 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sz="2800" dirty="0" smtClean="0"/>
              <a:t>Big Data</a:t>
            </a:r>
          </a:p>
          <a:p>
            <a:pPr lvl="1"/>
            <a:r>
              <a:rPr lang="tr-TR" sz="2800" dirty="0" smtClean="0"/>
              <a:t>Bilgi </a:t>
            </a:r>
            <a:r>
              <a:rPr lang="tr-TR" sz="2800" dirty="0"/>
              <a:t>teknolojileri, </a:t>
            </a:r>
            <a:endParaRPr lang="en-US" sz="2800" dirty="0" smtClean="0"/>
          </a:p>
          <a:p>
            <a:pPr lvl="1"/>
            <a:r>
              <a:rPr lang="en-US" sz="2800" dirty="0" smtClean="0"/>
              <a:t>S</a:t>
            </a:r>
            <a:r>
              <a:rPr lang="tr-TR" sz="2800" dirty="0" err="1" smtClean="0"/>
              <a:t>iber</a:t>
            </a:r>
            <a:r>
              <a:rPr lang="tr-TR" sz="2800" dirty="0" smtClean="0"/>
              <a:t> </a:t>
            </a:r>
            <a:r>
              <a:rPr lang="tr-TR" sz="2800" dirty="0"/>
              <a:t>güvenlik, </a:t>
            </a:r>
            <a:endParaRPr lang="en-US" sz="2800" dirty="0" smtClean="0"/>
          </a:p>
          <a:p>
            <a:pPr lvl="1"/>
            <a:r>
              <a:rPr lang="en-US" sz="2800" dirty="0" smtClean="0"/>
              <a:t>Y</a:t>
            </a:r>
            <a:r>
              <a:rPr lang="tr-TR" sz="2800" dirty="0" smtClean="0"/>
              <a:t>önetişim</a:t>
            </a:r>
            <a:endParaRPr lang="en-US" sz="2800" dirty="0" smtClean="0"/>
          </a:p>
          <a:p>
            <a:pPr lvl="1"/>
            <a:r>
              <a:rPr lang="en-US" sz="2800" dirty="0" smtClean="0"/>
              <a:t>V</a:t>
            </a:r>
            <a:r>
              <a:rPr lang="tr-TR" sz="2800" dirty="0" smtClean="0"/>
              <a:t>eri </a:t>
            </a:r>
            <a:r>
              <a:rPr lang="tr-TR" sz="2800" dirty="0"/>
              <a:t>analitiği </a:t>
            </a:r>
            <a:endParaRPr lang="en-US" sz="2800" dirty="0" smtClean="0"/>
          </a:p>
          <a:p>
            <a:pPr lvl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32233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Teknik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1788</TotalTime>
  <Words>375</Words>
  <Application>Microsoft Office PowerPoint</Application>
  <PresentationFormat>On-screen Show (4:3)</PresentationFormat>
  <Paragraphs>86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Century Schoolbook</vt:lpstr>
      <vt:lpstr>Wingdings</vt:lpstr>
      <vt:lpstr>Wingdings 2</vt:lpstr>
      <vt:lpstr>Cumba</vt:lpstr>
      <vt:lpstr>PowerPoint Presentation</vt:lpstr>
      <vt:lpstr>GİRİŞ</vt:lpstr>
      <vt:lpstr>TARİHSEL SÜREÇ</vt:lpstr>
      <vt:lpstr>TARİHSEL SÜREÇ</vt:lpstr>
      <vt:lpstr>TARİHSEL SÜREÇ</vt:lpstr>
      <vt:lpstr>IAA SERTİFİKASYONLARI VE MEVCUT SERTİFİKALARA SAHİP KİŞİ SAYILARI</vt:lpstr>
      <vt:lpstr>KURUMSALLAŞAN İÇ DENETİM (1990 VE SONRASI)</vt:lpstr>
      <vt:lpstr>İÇ DENETİMDE MODERN YAKLAŞIMLAR</vt:lpstr>
      <vt:lpstr>İÇ DENETİMDE MODERN YAKLAŞIMLAR</vt:lpstr>
      <vt:lpstr>İÇ DENETİMDE MODERN YAKLAŞIMLAR</vt:lpstr>
      <vt:lpstr>İÇ DENETİMDE MODERN YAKLAŞIMLAR</vt:lpstr>
      <vt:lpstr>PowerPoint Presentation</vt:lpstr>
    </vt:vector>
  </TitlesOfParts>
  <Company>rocco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NewPC</cp:lastModifiedBy>
  <cp:revision>32</cp:revision>
  <dcterms:created xsi:type="dcterms:W3CDTF">2015-01-03T20:39:15Z</dcterms:created>
  <dcterms:modified xsi:type="dcterms:W3CDTF">2020-09-24T09:00:29Z</dcterms:modified>
</cp:coreProperties>
</file>